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"/>
  </p:notesMasterIdLst>
  <p:sldIdLst>
    <p:sldId id="256" r:id="rId2"/>
    <p:sldId id="271" r:id="rId3"/>
    <p:sldId id="274" r:id="rId4"/>
    <p:sldId id="278" r:id="rId5"/>
    <p:sldId id="272" r:id="rId6"/>
    <p:sldId id="279" r:id="rId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5207" autoAdjust="0"/>
  </p:normalViewPr>
  <p:slideViewPr>
    <p:cSldViewPr snapToGrid="0" snapToObjects="1">
      <p:cViewPr varScale="1">
        <p:scale>
          <a:sx n="105" d="100"/>
          <a:sy n="105" d="100"/>
        </p:scale>
        <p:origin x="-632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notesMaster" Target="notesMasters/notesMaster1.xml"/><Relationship Id="rId9" Type="http://schemas.openxmlformats.org/officeDocument/2006/relationships/printerSettings" Target="printerSettings/printerSettings1.bin"/><Relationship Id="rId1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C0B95-F1A3-1840-99CC-94F18A9B30AE}" type="datetimeFigureOut">
              <a:rPr lang="en-US" smtClean="0"/>
              <a:t>05/07/18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36A134-D284-CF4B-BC4A-7CA7BB0909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9361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CDE964-E61E-8C46-83D9-B0CB7700B02C}" type="datetimeFigureOut">
              <a:rPr lang="en-US" smtClean="0"/>
              <a:t>05/07/18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4CE7E-81A4-8143-B342-ACEB02045E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2474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CDE964-E61E-8C46-83D9-B0CB7700B02C}" type="datetimeFigureOut">
              <a:rPr lang="en-US" smtClean="0"/>
              <a:t>05/07/18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4CE7E-81A4-8143-B342-ACEB02045E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8206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CDE964-E61E-8C46-83D9-B0CB7700B02C}" type="datetimeFigureOut">
              <a:rPr lang="en-US" smtClean="0"/>
              <a:t>05/07/18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4CE7E-81A4-8143-B342-ACEB02045E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6840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CDE964-E61E-8C46-83D9-B0CB7700B02C}" type="datetimeFigureOut">
              <a:rPr lang="en-US" smtClean="0"/>
              <a:t>05/07/18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4CE7E-81A4-8143-B342-ACEB02045E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2600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CDE964-E61E-8C46-83D9-B0CB7700B02C}" type="datetimeFigureOut">
              <a:rPr lang="en-US" smtClean="0"/>
              <a:t>05/07/18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4CE7E-81A4-8143-B342-ACEB02045E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893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CDE964-E61E-8C46-83D9-B0CB7700B02C}" type="datetimeFigureOut">
              <a:rPr lang="en-US" smtClean="0"/>
              <a:t>05/07/18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4CE7E-81A4-8143-B342-ACEB02045E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7453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CDE964-E61E-8C46-83D9-B0CB7700B02C}" type="datetimeFigureOut">
              <a:rPr lang="en-US" smtClean="0"/>
              <a:t>05/07/18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4CE7E-81A4-8143-B342-ACEB02045E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0187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CDE964-E61E-8C46-83D9-B0CB7700B02C}" type="datetimeFigureOut">
              <a:rPr lang="en-US" smtClean="0"/>
              <a:t>05/07/18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4CE7E-81A4-8143-B342-ACEB02045E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2393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CDE964-E61E-8C46-83D9-B0CB7700B02C}" type="datetimeFigureOut">
              <a:rPr lang="en-US" smtClean="0"/>
              <a:t>05/07/18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4CE7E-81A4-8143-B342-ACEB02045E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7185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CDE964-E61E-8C46-83D9-B0CB7700B02C}" type="datetimeFigureOut">
              <a:rPr lang="en-US" smtClean="0"/>
              <a:t>05/07/18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4CE7E-81A4-8143-B342-ACEB02045E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2902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CDE964-E61E-8C46-83D9-B0CB7700B02C}" type="datetimeFigureOut">
              <a:rPr lang="en-US" smtClean="0"/>
              <a:t>05/07/18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4CE7E-81A4-8143-B342-ACEB02045E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6782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DE964-E61E-8C46-83D9-B0CB7700B02C}" type="datetimeFigureOut">
              <a:rPr lang="en-US" smtClean="0"/>
              <a:t>05/07/18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34CE7E-81A4-8143-B342-ACEB02045E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2779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hyperlink" Target="https://www.rspb.org.uk/..birdwatch" TargetMode="External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machinebox.io/docs/classificationbox" TargetMode="External"/><Relationship Id="rId4" Type="http://schemas.openxmlformats.org/officeDocument/2006/relationships/image" Target="../media/image3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7.png"/><Relationship Id="rId8" Type="http://schemas.openxmlformats.org/officeDocument/2006/relationships/image" Target="../media/image13.jpeg"/><Relationship Id="rId9" Type="http://schemas.openxmlformats.org/officeDocument/2006/relationships/hyperlink" Target="https://github.com/robmarkcole/HASS-Machinebox-Classificationbox" TargetMode="External"/><Relationship Id="rId10" Type="http://schemas.openxmlformats.org/officeDocument/2006/relationships/image" Target="../media/image14.png"/><Relationship Id="rId11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logo_v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4330" y="0"/>
            <a:ext cx="3407051" cy="340705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0" y="3573772"/>
            <a:ext cx="91440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i="1" dirty="0" smtClean="0"/>
              <a:t>Bird classification with Classificationbox</a:t>
            </a:r>
          </a:p>
          <a:p>
            <a:pPr algn="ctr"/>
            <a:r>
              <a:rPr lang="en-US" sz="3200" i="1" dirty="0" smtClean="0"/>
              <a:t>And Home-Assistant</a:t>
            </a:r>
          </a:p>
          <a:p>
            <a:pPr algn="ctr"/>
            <a:endParaRPr lang="en-US" sz="3200" dirty="0"/>
          </a:p>
          <a:p>
            <a:pPr algn="ctr"/>
            <a:r>
              <a:rPr lang="en-US" sz="3200" dirty="0" smtClean="0"/>
              <a:t>Dr Robin Cole</a:t>
            </a:r>
          </a:p>
        </p:txBody>
      </p:sp>
    </p:spTree>
    <p:extLst>
      <p:ext uri="{BB962C8B-B14F-4D97-AF65-F5344CB8AC3E}">
        <p14:creationId xmlns:p14="http://schemas.microsoft.com/office/powerpoint/2010/main" val="36736051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294" y="2047957"/>
            <a:ext cx="3127119" cy="4269361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1854661" y="2047957"/>
            <a:ext cx="1283368" cy="1851659"/>
          </a:xfrm>
          <a:prstGeom prst="ellipse">
            <a:avLst/>
          </a:prstGeom>
          <a:noFill/>
          <a:ln w="76200" cmpd="sng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5777" y="6329188"/>
            <a:ext cx="553489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GB" sz="2000" dirty="0" smtClean="0"/>
              <a:t>Motion triggered </a:t>
            </a:r>
            <a:r>
              <a:rPr lang="en-GB" sz="2000" dirty="0"/>
              <a:t>£10 camera </a:t>
            </a:r>
            <a:r>
              <a:rPr lang="en-GB" sz="2000" dirty="0" smtClean="0"/>
              <a:t>&amp; Pi3 Home-Assistant</a:t>
            </a:r>
          </a:p>
        </p:txBody>
      </p:sp>
      <p:sp>
        <p:nvSpPr>
          <p:cNvPr id="7" name="Left Arrow 6"/>
          <p:cNvSpPr/>
          <p:nvPr/>
        </p:nvSpPr>
        <p:spPr>
          <a:xfrm rot="2330721">
            <a:off x="2141998" y="5594537"/>
            <a:ext cx="534737" cy="467894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4934" y="1729956"/>
            <a:ext cx="3274595" cy="2524288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05777" y="1278"/>
            <a:ext cx="9038223" cy="17286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u="sng" dirty="0" smtClean="0"/>
              <a:t>Bird identification</a:t>
            </a:r>
          </a:p>
          <a:p>
            <a:pPr>
              <a:lnSpc>
                <a:spcPct val="150000"/>
              </a:lnSpc>
            </a:pPr>
            <a:r>
              <a:rPr lang="en-US" sz="2000" dirty="0" smtClean="0"/>
              <a:t>Project goal: automatically photograph and identify birds visiting my bird feeder, gather data that I can share with birdlife study </a:t>
            </a:r>
            <a:r>
              <a:rPr lang="en-US" sz="2000" dirty="0" smtClean="0">
                <a:hlinkClick r:id="rId4"/>
              </a:rPr>
              <a:t>https</a:t>
            </a:r>
            <a:r>
              <a:rPr lang="en-US" sz="2000" dirty="0">
                <a:hlinkClick r:id="rId4"/>
              </a:rPr>
              <a:t>://www.rspb.org.uk</a:t>
            </a:r>
            <a:r>
              <a:rPr lang="en-US" sz="2000" dirty="0" smtClean="0">
                <a:hlinkClick r:id="rId4"/>
              </a:rPr>
              <a:t>/..birdwatch</a:t>
            </a:r>
            <a:r>
              <a:rPr lang="en-US" sz="2000" dirty="0" smtClean="0"/>
              <a:t>  </a:t>
            </a:r>
            <a:endParaRPr lang="en-US" sz="2000" dirty="0"/>
          </a:p>
        </p:txBody>
      </p:sp>
      <p:sp>
        <p:nvSpPr>
          <p:cNvPr id="14" name="Left Arrow 13"/>
          <p:cNvSpPr/>
          <p:nvPr/>
        </p:nvSpPr>
        <p:spPr>
          <a:xfrm rot="20977566">
            <a:off x="3558151" y="2929276"/>
            <a:ext cx="2048201" cy="486833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5950483" y="4087538"/>
            <a:ext cx="2032784" cy="2666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2970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84301"/>
            <a:ext cx="5506347" cy="337485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368"/>
            <a:ext cx="8960185" cy="103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GB" sz="2800" i="1" u="sng" dirty="0" smtClean="0"/>
              <a:t>Task 1: identifying bird/not-bird images</a:t>
            </a:r>
          </a:p>
          <a:p>
            <a:pPr>
              <a:lnSpc>
                <a:spcPct val="130000"/>
              </a:lnSpc>
            </a:pPr>
            <a:r>
              <a:rPr lang="en-GB" sz="2000" dirty="0" smtClean="0"/>
              <a:t>For</a:t>
            </a:r>
            <a:r>
              <a:rPr lang="en-GB" sz="2000" i="1" dirty="0" smtClean="0"/>
              <a:t> </a:t>
            </a:r>
            <a:r>
              <a:rPr lang="en-GB" sz="2000" dirty="0" smtClean="0"/>
              <a:t>a </a:t>
            </a:r>
            <a:r>
              <a:rPr lang="en-GB" sz="2000" u="sng" dirty="0" smtClean="0"/>
              <a:t>simple to use</a:t>
            </a:r>
            <a:r>
              <a:rPr lang="en-GB" sz="2000" dirty="0" smtClean="0"/>
              <a:t> classifier I used </a:t>
            </a:r>
            <a:r>
              <a:rPr lang="en-GB" sz="2000" dirty="0" smtClean="0">
                <a:hlinkClick r:id="rId3"/>
              </a:rPr>
              <a:t>https</a:t>
            </a:r>
            <a:r>
              <a:rPr lang="en-GB" sz="2000" dirty="0">
                <a:hlinkClick r:id="rId3"/>
              </a:rPr>
              <a:t>://machinebox.io/docs/</a:t>
            </a:r>
            <a:r>
              <a:rPr lang="en-GB" sz="2000" dirty="0" smtClean="0">
                <a:hlinkClick r:id="rId3"/>
              </a:rPr>
              <a:t>classificationbox</a:t>
            </a:r>
            <a:endParaRPr lang="en-GB" sz="2000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7944" y="1434196"/>
            <a:ext cx="3274595" cy="252428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7944" y="4372417"/>
            <a:ext cx="3270857" cy="240914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803502" y="3508792"/>
            <a:ext cx="564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Bird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868605" y="6278383"/>
            <a:ext cx="979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Not-bird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0" y="5217563"/>
            <a:ext cx="5721682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buFont typeface="Arial"/>
              <a:buChar char="•"/>
            </a:pPr>
            <a:r>
              <a:rPr lang="en-GB" sz="2000" dirty="0" smtClean="0"/>
              <a:t>Trained classifier with 1000 images</a:t>
            </a:r>
            <a:endParaRPr lang="en-GB" sz="2000" dirty="0"/>
          </a:p>
          <a:p>
            <a:pPr marL="342900" indent="-342900">
              <a:lnSpc>
                <a:spcPct val="130000"/>
              </a:lnSpc>
              <a:buFont typeface="Arial"/>
              <a:buChar char="•"/>
            </a:pPr>
            <a:r>
              <a:rPr lang="en-GB" sz="2000" dirty="0" smtClean="0"/>
              <a:t>bird/not-bird discrimination with ~ 90% accuracy, beats my expectations!</a:t>
            </a:r>
          </a:p>
        </p:txBody>
      </p:sp>
      <p:pic>
        <p:nvPicPr>
          <p:cNvPr id="11" name="Picture 10" descr="machine-box-alpha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7172" y="93497"/>
            <a:ext cx="2604324" cy="588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4086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7426530" y="391185"/>
            <a:ext cx="2107325" cy="132761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-18563" y="42395"/>
            <a:ext cx="699763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GB" sz="2400" i="1" u="sng" dirty="0" smtClean="0"/>
              <a:t>Task 2: Automating identification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2922" y="1774414"/>
            <a:ext cx="986931" cy="107448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b="4334"/>
          <a:stretch/>
        </p:blipFill>
        <p:spPr>
          <a:xfrm>
            <a:off x="6289157" y="1146940"/>
            <a:ext cx="1243201" cy="120276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691498" y="362495"/>
            <a:ext cx="24583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Home-Assistant </a:t>
            </a:r>
          </a:p>
          <a:p>
            <a:pPr algn="ctr"/>
            <a:r>
              <a:rPr lang="en-US" dirty="0" smtClean="0"/>
              <a:t>on Rpi</a:t>
            </a:r>
            <a:endParaRPr lang="en-US" dirty="0"/>
          </a:p>
        </p:txBody>
      </p:sp>
      <p:sp>
        <p:nvSpPr>
          <p:cNvPr id="6" name="Right Arrow 5"/>
          <p:cNvSpPr/>
          <p:nvPr/>
        </p:nvSpPr>
        <p:spPr>
          <a:xfrm rot="8300415">
            <a:off x="3301675" y="3401275"/>
            <a:ext cx="3252720" cy="472849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Up-Down Arrow 6"/>
          <p:cNvSpPr/>
          <p:nvPr/>
        </p:nvSpPr>
        <p:spPr>
          <a:xfrm>
            <a:off x="6713397" y="2632781"/>
            <a:ext cx="408227" cy="2149182"/>
          </a:xfrm>
          <a:prstGeom prst="up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73255" y="5933695"/>
            <a:ext cx="2382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Notification with image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162922" y="3586345"/>
            <a:ext cx="18046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Classificationbox</a:t>
            </a:r>
          </a:p>
          <a:p>
            <a:pPr algn="ctr"/>
            <a:r>
              <a:rPr lang="en-US" dirty="0" smtClean="0"/>
              <a:t>In Docker on local server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988112" y="3673231"/>
            <a:ext cx="741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If bird</a:t>
            </a:r>
            <a:endParaRPr lang="en-US" dirty="0"/>
          </a:p>
        </p:txBody>
      </p:sp>
      <p:sp>
        <p:nvSpPr>
          <p:cNvPr id="12" name="Right Arrow 11"/>
          <p:cNvSpPr/>
          <p:nvPr/>
        </p:nvSpPr>
        <p:spPr>
          <a:xfrm>
            <a:off x="3442053" y="1446492"/>
            <a:ext cx="2603910" cy="472849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0" y="1273010"/>
            <a:ext cx="19687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Motion triggered </a:t>
            </a:r>
          </a:p>
          <a:p>
            <a:pPr algn="ctr"/>
            <a:r>
              <a:rPr lang="en-US" dirty="0" smtClean="0"/>
              <a:t>USB Image capture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8771" y="685661"/>
            <a:ext cx="1443643" cy="194712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54786" y="4966934"/>
            <a:ext cx="1676385" cy="1725370"/>
          </a:xfrm>
          <a:prstGeom prst="rect">
            <a:avLst/>
          </a:prstGeom>
        </p:spPr>
      </p:pic>
      <p:pic>
        <p:nvPicPr>
          <p:cNvPr id="17" name="Picture 16" descr="machine-box-alpha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8034" y="5138327"/>
            <a:ext cx="2604324" cy="588918"/>
          </a:xfrm>
          <a:prstGeom prst="rect">
            <a:avLst/>
          </a:prstGeom>
        </p:spPr>
      </p:pic>
      <p:pic>
        <p:nvPicPr>
          <p:cNvPr id="18" name="Picture 17" descr="iphone_notification.jpeg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904" b="21119"/>
          <a:stretch/>
        </p:blipFill>
        <p:spPr>
          <a:xfrm>
            <a:off x="-1" y="3303899"/>
            <a:ext cx="3728885" cy="2717805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303" y="6396335"/>
            <a:ext cx="6712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hlinkClick r:id="rId9"/>
              </a:rPr>
              <a:t>https</a:t>
            </a:r>
            <a:r>
              <a:rPr lang="en-US" dirty="0">
                <a:hlinkClick r:id="rId9"/>
              </a:rPr>
              <a:t>://github.com/robmarkcole/HASS-Machinebox-</a:t>
            </a:r>
            <a:r>
              <a:rPr lang="en-US" dirty="0" smtClean="0">
                <a:hlinkClick r:id="rId9"/>
              </a:rPr>
              <a:t>Classificationbox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36610" y="5686770"/>
            <a:ext cx="2057448" cy="66986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412414" y="4895385"/>
            <a:ext cx="1007912" cy="983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538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9427" y="54305"/>
            <a:ext cx="9044573" cy="3277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GB" sz="2000" dirty="0" smtClean="0"/>
              <a:t>Next steps: </a:t>
            </a:r>
          </a:p>
          <a:p>
            <a:pPr marL="457200" indent="-457200">
              <a:lnSpc>
                <a:spcPct val="130000"/>
              </a:lnSpc>
              <a:buAutoNum type="arabicPeriod"/>
            </a:pPr>
            <a:r>
              <a:rPr lang="en-GB" sz="2000" dirty="0"/>
              <a:t>E</a:t>
            </a:r>
            <a:r>
              <a:rPr lang="en-GB" sz="2000" dirty="0" smtClean="0"/>
              <a:t>xperiment with curating the images used in training to improve accuracy</a:t>
            </a:r>
          </a:p>
          <a:p>
            <a:pPr marL="457200" indent="-457200">
              <a:lnSpc>
                <a:spcPct val="130000"/>
              </a:lnSpc>
              <a:buAutoNum type="arabicPeriod"/>
            </a:pPr>
            <a:r>
              <a:rPr lang="en-GB" sz="2000" dirty="0" smtClean="0"/>
              <a:t>Classify birds by species</a:t>
            </a:r>
          </a:p>
          <a:p>
            <a:pPr marL="457200" indent="-457200">
              <a:lnSpc>
                <a:spcPct val="130000"/>
              </a:lnSpc>
              <a:buAutoNum type="arabicPeriod"/>
            </a:pPr>
            <a:r>
              <a:rPr lang="en-GB" sz="2000" dirty="0" smtClean="0"/>
              <a:t>Contribute data </a:t>
            </a:r>
            <a:r>
              <a:rPr lang="en-GB" sz="2000" dirty="0"/>
              <a:t>to </a:t>
            </a:r>
            <a:r>
              <a:rPr lang="en-GB" sz="2000" dirty="0" smtClean="0"/>
              <a:t>Birdwatch survey</a:t>
            </a:r>
          </a:p>
          <a:p>
            <a:pPr marL="457200" indent="-457200">
              <a:lnSpc>
                <a:spcPct val="130000"/>
              </a:lnSpc>
              <a:buAutoNum type="arabicPeriod"/>
            </a:pPr>
            <a:r>
              <a:rPr lang="en-GB" sz="2000" dirty="0" smtClean="0"/>
              <a:t>Add Classificationbox to Home-Assistant</a:t>
            </a:r>
          </a:p>
          <a:p>
            <a:pPr marL="457200" indent="-457200">
              <a:lnSpc>
                <a:spcPct val="130000"/>
              </a:lnSpc>
              <a:buAutoNum type="arabicPeriod"/>
            </a:pPr>
            <a:r>
              <a:rPr lang="en-GB" sz="2000" dirty="0" smtClean="0"/>
              <a:t>Share classifiers and know-how with less technical bird-fanciers</a:t>
            </a:r>
          </a:p>
          <a:p>
            <a:pPr marL="457200" indent="-457200">
              <a:lnSpc>
                <a:spcPct val="130000"/>
              </a:lnSpc>
              <a:buAutoNum type="arabicPeriod"/>
            </a:pPr>
            <a:r>
              <a:rPr lang="en-GB" sz="2000" dirty="0" smtClean="0"/>
              <a:t>Make bird-feeder magpie proof!</a:t>
            </a:r>
          </a:p>
          <a:p>
            <a:pPr>
              <a:lnSpc>
                <a:spcPct val="130000"/>
              </a:lnSpc>
            </a:pPr>
            <a:endParaRPr lang="en-GB" sz="2000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27" y="3082851"/>
            <a:ext cx="3112585" cy="248705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4741" y="3105350"/>
            <a:ext cx="2832736" cy="246455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0207" y="3105349"/>
            <a:ext cx="2571048" cy="246455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160256" y="5690220"/>
            <a:ext cx="4284905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GB" sz="2800" dirty="0" smtClean="0"/>
              <a:t>Thank you! </a:t>
            </a:r>
          </a:p>
        </p:txBody>
      </p:sp>
    </p:spTree>
    <p:extLst>
      <p:ext uri="{BB962C8B-B14F-4D97-AF65-F5344CB8AC3E}">
        <p14:creationId xmlns:p14="http://schemas.microsoft.com/office/powerpoint/2010/main" val="39262291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3015917" y="662428"/>
            <a:ext cx="3120571" cy="520096"/>
            <a:chOff x="2963334" y="217714"/>
            <a:chExt cx="3120571" cy="520096"/>
          </a:xfrm>
        </p:grpSpPr>
        <p:sp>
          <p:nvSpPr>
            <p:cNvPr id="2" name="Rectangle 1"/>
            <p:cNvSpPr/>
            <p:nvPr/>
          </p:nvSpPr>
          <p:spPr>
            <a:xfrm>
              <a:off x="2963334" y="217714"/>
              <a:ext cx="3120571" cy="52009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3020706" y="293096"/>
              <a:ext cx="30058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Motion triggered image saved</a:t>
              </a:r>
              <a:endParaRPr lang="en-US" dirty="0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013102" y="1770352"/>
            <a:ext cx="3126201" cy="520096"/>
            <a:chOff x="3049392" y="1156304"/>
            <a:chExt cx="3126201" cy="520096"/>
          </a:xfrm>
        </p:grpSpPr>
        <p:sp>
          <p:nvSpPr>
            <p:cNvPr id="4" name="Rectangle 3"/>
            <p:cNvSpPr/>
            <p:nvPr/>
          </p:nvSpPr>
          <p:spPr>
            <a:xfrm>
              <a:off x="3052207" y="1156304"/>
              <a:ext cx="3120571" cy="52009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3049392" y="1231686"/>
              <a:ext cx="31262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Display motion triggered image</a:t>
              </a:r>
              <a:endParaRPr lang="en-US" dirty="0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3002845" y="2878276"/>
            <a:ext cx="3146715" cy="520096"/>
            <a:chOff x="3003548" y="1973942"/>
            <a:chExt cx="3146715" cy="520096"/>
          </a:xfrm>
        </p:grpSpPr>
        <p:sp>
          <p:nvSpPr>
            <p:cNvPr id="9" name="Rectangle 8"/>
            <p:cNvSpPr/>
            <p:nvPr/>
          </p:nvSpPr>
          <p:spPr>
            <a:xfrm>
              <a:off x="3006363" y="1973942"/>
              <a:ext cx="3120571" cy="52009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003548" y="2049324"/>
              <a:ext cx="31467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Classify motion triggered image</a:t>
              </a:r>
              <a:endParaRPr lang="en-US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3015917" y="3986199"/>
            <a:ext cx="3120571" cy="520096"/>
            <a:chOff x="3002141" y="2876247"/>
            <a:chExt cx="3120571" cy="520096"/>
          </a:xfrm>
        </p:grpSpPr>
        <p:sp>
          <p:nvSpPr>
            <p:cNvPr id="11" name="Rectangle 10"/>
            <p:cNvSpPr/>
            <p:nvPr/>
          </p:nvSpPr>
          <p:spPr>
            <a:xfrm>
              <a:off x="3002141" y="2876247"/>
              <a:ext cx="3120571" cy="52009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361354" y="2951629"/>
              <a:ext cx="24021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Send image notification</a:t>
              </a:r>
              <a:endParaRPr lang="en-US" dirty="0"/>
            </a:p>
          </p:txBody>
        </p:sp>
      </p:grpSp>
      <p:sp>
        <p:nvSpPr>
          <p:cNvPr id="15" name="Down Arrow 14"/>
          <p:cNvSpPr/>
          <p:nvPr/>
        </p:nvSpPr>
        <p:spPr>
          <a:xfrm>
            <a:off x="4418964" y="1304881"/>
            <a:ext cx="314476" cy="343114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own Arrow 15"/>
          <p:cNvSpPr/>
          <p:nvPr/>
        </p:nvSpPr>
        <p:spPr>
          <a:xfrm>
            <a:off x="4418964" y="2412805"/>
            <a:ext cx="314476" cy="343114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Down Arrow 16"/>
          <p:cNvSpPr/>
          <p:nvPr/>
        </p:nvSpPr>
        <p:spPr>
          <a:xfrm>
            <a:off x="4418964" y="3520729"/>
            <a:ext cx="314476" cy="343114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6117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7651</TotalTime>
  <Words>211</Words>
  <Application>Microsoft Macintosh PowerPoint</Application>
  <PresentationFormat>On-screen Show (4:3)</PresentationFormat>
  <Paragraphs>35</Paragraphs>
  <Slides>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7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Robin Cole</dc:creator>
  <cp:lastModifiedBy>Robin Cole</cp:lastModifiedBy>
  <cp:revision>200</cp:revision>
  <dcterms:created xsi:type="dcterms:W3CDTF">2018-01-06T07:16:20Z</dcterms:created>
  <dcterms:modified xsi:type="dcterms:W3CDTF">2018-07-05T06:52:19Z</dcterms:modified>
</cp:coreProperties>
</file>